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0" r:id="rId16"/>
    <p:sldId id="282" r:id="rId17"/>
    <p:sldId id="270" r:id="rId18"/>
    <p:sldId id="283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QvjzNhKiLFPsrepbRfledWC+B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EE29E8-5484-4449-9472-5E08EAF7581C}">
  <a:tblStyle styleId="{DDEE29E8-5484-4449-9472-5E08EAF7581C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C3D4E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C3D4E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C3D4E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C3D4E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  <a:tblStyle styleId="{497F9B23-8839-4848-B44F-C20BAF99635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EFF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EFF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721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839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-1" y="-36095"/>
            <a:ext cx="12204055" cy="691576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77576" t="-48736" r="-8369" b="-19286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6"/>
          <p:cNvSpPr/>
          <p:nvPr/>
        </p:nvSpPr>
        <p:spPr>
          <a:xfrm flipH="1">
            <a:off x="9065832" y="-104461"/>
            <a:ext cx="3138222" cy="2153653"/>
          </a:xfrm>
          <a:custGeom>
            <a:avLst/>
            <a:gdLst/>
            <a:ahLst/>
            <a:cxnLst/>
            <a:rect l="l" t="t" r="r" b="b"/>
            <a:pathLst>
              <a:path w="4020577" h="2646528" extrusionOk="0">
                <a:moveTo>
                  <a:pt x="0" y="12031"/>
                </a:moveTo>
                <a:lnTo>
                  <a:pt x="4020577" y="0"/>
                </a:lnTo>
                <a:lnTo>
                  <a:pt x="2961798" y="1948697"/>
                </a:lnTo>
                <a:lnTo>
                  <a:pt x="0" y="2646528"/>
                </a:lnTo>
                <a:lnTo>
                  <a:pt x="0" y="120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6"/>
          <p:cNvPicPr preferRelativeResize="0"/>
          <p:nvPr/>
        </p:nvPicPr>
        <p:blipFill rotWithShape="1">
          <a:blip r:embed="rId3">
            <a:alphaModFix/>
          </a:blip>
          <a:srcRect l="7609" t="1850" b="-1"/>
          <a:stretch/>
        </p:blipFill>
        <p:spPr>
          <a:xfrm>
            <a:off x="10023656" y="40873"/>
            <a:ext cx="2022170" cy="132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7"/>
          <p:cNvPicPr preferRelativeResize="0"/>
          <p:nvPr/>
        </p:nvPicPr>
        <p:blipFill rotWithShape="1">
          <a:blip r:embed="rId2">
            <a:alphaModFix/>
          </a:blip>
          <a:srcRect l="7609" t="1850" b="-1"/>
          <a:stretch/>
        </p:blipFill>
        <p:spPr>
          <a:xfrm>
            <a:off x="111034" y="76945"/>
            <a:ext cx="1454331" cy="9509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/>
          <p:nvPr/>
        </p:nvSpPr>
        <p:spPr>
          <a:xfrm>
            <a:off x="0" y="5614737"/>
            <a:ext cx="12208042" cy="1264932"/>
          </a:xfrm>
          <a:custGeom>
            <a:avLst/>
            <a:gdLst/>
            <a:ahLst/>
            <a:cxnLst/>
            <a:rect l="l" t="t" r="r" b="b"/>
            <a:pathLst>
              <a:path w="12208042" h="1264932" extrusionOk="0">
                <a:moveTo>
                  <a:pt x="0" y="1251284"/>
                </a:moveTo>
                <a:lnTo>
                  <a:pt x="0" y="368969"/>
                </a:lnTo>
                <a:lnTo>
                  <a:pt x="2951747" y="753979"/>
                </a:lnTo>
                <a:lnTo>
                  <a:pt x="12208042" y="0"/>
                </a:lnTo>
                <a:cubicBezTo>
                  <a:pt x="12206685" y="1015202"/>
                  <a:pt x="12205329" y="249730"/>
                  <a:pt x="12203972" y="1264932"/>
                </a:cubicBezTo>
                <a:lnTo>
                  <a:pt x="0" y="12512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5146" t="-217850" r="-803" b="-40573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asad.kholli@dbs.ie" TargetMode="External"/><Relationship Id="rId4" Type="http://schemas.openxmlformats.org/officeDocument/2006/relationships/hyperlink" Target="mailto:International@dbs.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1062900" y="2876909"/>
            <a:ext cx="804258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Dublin Business </a:t>
            </a:r>
            <a:r>
              <a:rPr lang="en-GB" sz="6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6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170425" y="3984905"/>
            <a:ext cx="1857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 2019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Why DBS?</a:t>
            </a:r>
            <a:endParaRPr/>
          </a:p>
        </p:txBody>
      </p:sp>
      <p:graphicFrame>
        <p:nvGraphicFramePr>
          <p:cNvPr id="201" name="Google Shape;201;p10"/>
          <p:cNvGraphicFramePr/>
          <p:nvPr>
            <p:extLst>
              <p:ext uri="{D42A27DB-BD31-4B8C-83A1-F6EECF244321}">
                <p14:modId xmlns:p14="http://schemas.microsoft.com/office/powerpoint/2010/main" val="3976591261"/>
              </p:ext>
            </p:extLst>
          </p:nvPr>
        </p:nvGraphicFramePr>
        <p:xfrm>
          <a:off x="1122788" y="1475794"/>
          <a:ext cx="10600500" cy="4450200"/>
        </p:xfrm>
        <a:graphic>
          <a:graphicData uri="http://schemas.openxmlformats.org/drawingml/2006/table">
            <a:tbl>
              <a:tblPr firstRow="1" bandRow="1">
                <a:noFill/>
                <a:tableStyleId>{497F9B23-8839-4848-B44F-C20BAF996352}</a:tableStyleId>
              </a:tblPr>
              <a:tblGrid>
                <a:gridCol w="106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 b="0"/>
                        <a:t>An ability to get a government-accredited and internationally recognised qualification from an English speaking country</a:t>
                      </a:r>
                      <a:endParaRPr sz="16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/>
                        <a:t>A career-focused education</a:t>
                      </a:r>
                      <a:endParaRPr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/>
                        <a:t>Quality of teaching </a:t>
                      </a:r>
                      <a:endParaRPr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/>
                        <a:t>Student-centred emphasis on teaching </a:t>
                      </a:r>
                      <a:endParaRPr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Wide range of PG &amp; UG courses in Business, IT, Law &amp; Arts</a:t>
                      </a:r>
                      <a:endParaRPr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 dirty="0"/>
                        <a:t>Friendly accessible staff and students</a:t>
                      </a:r>
                      <a:endParaRPr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/>
                        <a:t>Connected with industry</a:t>
                      </a:r>
                      <a:endParaRPr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 dirty="0"/>
                        <a:t>Value for </a:t>
                      </a:r>
                      <a:r>
                        <a:rPr lang="en-GB" sz="1600" dirty="0" smtClean="0"/>
                        <a:t>money</a:t>
                      </a:r>
                      <a:r>
                        <a:rPr lang="en-GB" sz="1600" baseline="0" dirty="0" smtClean="0"/>
                        <a:t> with affordable fees</a:t>
                      </a:r>
                      <a:endParaRPr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/>
                        <a:t>City centre location </a:t>
                      </a:r>
                      <a:endParaRPr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 dirty="0"/>
                        <a:t>Many accommodation options</a:t>
                      </a:r>
                      <a:endParaRPr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 dirty="0"/>
                        <a:t>Decades of experience assisting international learners with language and academic support – </a:t>
                      </a:r>
                      <a:r>
                        <a:rPr lang="en-GB" sz="1600" dirty="0" smtClean="0"/>
                        <a:t>44 </a:t>
                      </a:r>
                      <a:r>
                        <a:rPr lang="en-GB" sz="1600" dirty="0"/>
                        <a:t>years old</a:t>
                      </a:r>
                      <a:endParaRPr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GB" sz="1600" dirty="0"/>
                        <a:t>Accreditation by professional bodies </a:t>
                      </a:r>
                      <a:endParaRPr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Graduation</a:t>
            </a:r>
            <a:endParaRPr/>
          </a:p>
        </p:txBody>
      </p:sp>
      <p:pic>
        <p:nvPicPr>
          <p:cNvPr id="207" name="Google Shape;207;p11" descr="X:\Marketing\Images\Graduation\2014\Tuesday Robbie Images\Dublin Business School 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31" y="3664198"/>
            <a:ext cx="2314288" cy="17186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08" name="Google Shape;208;p11" descr="X:\Marketing\Images\Graduation\2014\Tuesday Robbie Images\Dublin Business School 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5578" y="1682827"/>
            <a:ext cx="2519540" cy="36986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5">
            <a:alphaModFix/>
          </a:blip>
          <a:srcRect l="15397" r="6194"/>
          <a:stretch/>
        </p:blipFill>
        <p:spPr>
          <a:xfrm>
            <a:off x="1909313" y="1682827"/>
            <a:ext cx="2267234" cy="18493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9314" y="3599210"/>
            <a:ext cx="2251614" cy="1783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7">
            <a:alphaModFix/>
          </a:blip>
          <a:srcRect l="10862" r="14517"/>
          <a:stretch/>
        </p:blipFill>
        <p:spPr>
          <a:xfrm>
            <a:off x="6914331" y="1682827"/>
            <a:ext cx="2314287" cy="19424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Europe’s Tech Hub</a:t>
            </a:r>
            <a:endParaRPr/>
          </a:p>
        </p:txBody>
      </p:sp>
      <p:pic>
        <p:nvPicPr>
          <p:cNvPr id="217" name="Google Shape;217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70988" y="552594"/>
            <a:ext cx="4105275" cy="273685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18" name="Google Shape;21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504" y="1036131"/>
            <a:ext cx="3285309" cy="2628247"/>
          </a:xfrm>
          <a:prstGeom prst="rect">
            <a:avLst/>
          </a:prstGeom>
          <a:solidFill>
            <a:srgbClr val="ECECEC"/>
          </a:solidFill>
          <a:ln w="101600" cap="sq" cmpd="sng">
            <a:solidFill>
              <a:srgbClr val="FDFD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9266" y="4372797"/>
            <a:ext cx="3800476" cy="1900238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  <p:pic>
        <p:nvPicPr>
          <p:cNvPr id="220" name="Google Shape;22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65112">
            <a:off x="344321" y="4345096"/>
            <a:ext cx="3599410" cy="202396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21" name="Google Shape;22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20713">
            <a:off x="3965194" y="1893869"/>
            <a:ext cx="3383315" cy="203414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22" name="Google Shape;22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13464" y="3438092"/>
            <a:ext cx="3124200" cy="2082502"/>
          </a:xfrm>
          <a:prstGeom prst="rect">
            <a:avLst/>
          </a:prstGeom>
          <a:solidFill>
            <a:srgbClr val="ECECEC"/>
          </a:solidFill>
          <a:ln w="101600" cap="sq" cmpd="sng">
            <a:solidFill>
              <a:srgbClr val="FDFD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23" name="Google Shape;223;p12"/>
          <p:cNvPicPr preferRelativeResize="0"/>
          <p:nvPr/>
        </p:nvPicPr>
        <p:blipFill rotWithShape="1">
          <a:blip r:embed="rId9">
            <a:alphaModFix/>
          </a:blip>
          <a:srcRect l="18333" r="5833"/>
          <a:stretch/>
        </p:blipFill>
        <p:spPr>
          <a:xfrm>
            <a:off x="6412980" y="2910939"/>
            <a:ext cx="4031580" cy="215297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24" name="Google Shape;22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4298" y="4704852"/>
            <a:ext cx="3302305" cy="184929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1973" y="2824646"/>
            <a:ext cx="2619375" cy="174307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1266825" y="1550779"/>
            <a:ext cx="9951835" cy="4811922"/>
          </a:xfrm>
          <a:custGeom>
            <a:avLst/>
            <a:gdLst/>
            <a:ahLst/>
            <a:cxnLst/>
            <a:rect l="l" t="t" r="r" b="b"/>
            <a:pathLst>
              <a:path w="9951835" h="4811922" extrusionOk="0">
                <a:moveTo>
                  <a:pt x="29833" y="4596981"/>
                </a:moveTo>
                <a:lnTo>
                  <a:pt x="1676400" y="4811922"/>
                </a:lnTo>
                <a:lnTo>
                  <a:pt x="9944100" y="4135647"/>
                </a:lnTo>
                <a:cubicBezTo>
                  <a:pt x="9943800" y="2774351"/>
                  <a:pt x="9952128" y="1361296"/>
                  <a:pt x="9951828" y="0"/>
                </a:cubicBezTo>
                <a:lnTo>
                  <a:pt x="0" y="11322"/>
                </a:lnTo>
                <a:lnTo>
                  <a:pt x="29833" y="459698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 dirty="0" smtClean="0"/>
              <a:t>UG Programmes </a:t>
            </a:r>
            <a:r>
              <a:rPr lang="en-GB" dirty="0"/>
              <a:t>at DBS</a:t>
            </a:r>
            <a:endParaRPr dirty="0"/>
          </a:p>
        </p:txBody>
      </p:sp>
      <p:sp>
        <p:nvSpPr>
          <p:cNvPr id="232" name="Google Shape;232;p13"/>
          <p:cNvSpPr/>
          <p:nvPr/>
        </p:nvSpPr>
        <p:spPr>
          <a:xfrm>
            <a:off x="8186977" y="2182482"/>
            <a:ext cx="3286155" cy="40934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HRM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Accounting &amp; Finance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Digital Media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Computing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Law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Film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Event Management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Psychology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Social Science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sz="2000">
              <a:solidFill>
                <a:srgbClr val="005A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Sound Engineering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Social Care</a:t>
            </a:r>
            <a:endParaRPr sz="2000">
              <a:solidFill>
                <a:srgbClr val="005A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1266825" y="1550779"/>
            <a:ext cx="9951835" cy="4811922"/>
          </a:xfrm>
          <a:custGeom>
            <a:avLst/>
            <a:gdLst/>
            <a:ahLst/>
            <a:cxnLst/>
            <a:rect l="l" t="t" r="r" b="b"/>
            <a:pathLst>
              <a:path w="9951835" h="4811922" extrusionOk="0">
                <a:moveTo>
                  <a:pt x="29833" y="4596981"/>
                </a:moveTo>
                <a:lnTo>
                  <a:pt x="1676400" y="4811922"/>
                </a:lnTo>
                <a:lnTo>
                  <a:pt x="9944100" y="4135647"/>
                </a:lnTo>
                <a:cubicBezTo>
                  <a:pt x="9943800" y="2774351"/>
                  <a:pt x="9952128" y="1361296"/>
                  <a:pt x="9951828" y="0"/>
                </a:cubicBezTo>
                <a:lnTo>
                  <a:pt x="0" y="11322"/>
                </a:lnTo>
                <a:lnTo>
                  <a:pt x="29833" y="459698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 dirty="0" smtClean="0"/>
              <a:t>Postgraduate</a:t>
            </a:r>
            <a:r>
              <a:rPr lang="en-GB" dirty="0" smtClean="0"/>
              <a:t> Programmes </a:t>
            </a:r>
            <a:r>
              <a:rPr lang="en-GB" dirty="0"/>
              <a:t>at DBS</a:t>
            </a:r>
            <a:endParaRPr dirty="0"/>
          </a:p>
        </p:txBody>
      </p:sp>
      <p:sp>
        <p:nvSpPr>
          <p:cNvPr id="232" name="Google Shape;232;p13"/>
          <p:cNvSpPr/>
          <p:nvPr/>
        </p:nvSpPr>
        <p:spPr>
          <a:xfrm>
            <a:off x="7482349" y="1345983"/>
            <a:ext cx="4571999" cy="53244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MBA with Streams (General, HRM, Marketing, Project Management, Finance, Information Systems &amp; Cloud Computing)</a:t>
            </a:r>
            <a:endParaRPr dirty="0" smtClean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in International Accounting </a:t>
            </a:r>
            <a:r>
              <a:rPr lang="en-GB" sz="2000" dirty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&amp; Finance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in Digital </a:t>
            </a: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Information Systems with Computing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Fin Tech (Financial </a:t>
            </a: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echnology)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</a:t>
            </a: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Data Analytics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Business Analytics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in Applied Psychology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MA in Addiction Studies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Management Practice </a:t>
            </a:r>
            <a:endParaRPr dirty="0" smtClean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GB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MSc Marketing</a:t>
            </a:r>
            <a:endParaRPr sz="2000" dirty="0" smtClean="0">
              <a:solidFill>
                <a:srgbClr val="005A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2000"/>
              <a:buFont typeface="Noto Sans Symbols"/>
              <a:buChar char="✔"/>
            </a:pPr>
            <a:r>
              <a:rPr lang="en-US" sz="2000" dirty="0" smtClean="0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Post Grad Higher Diploma in Business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7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Entry Requirements at </a:t>
            </a:r>
            <a:r>
              <a:rPr lang="en-GB" dirty="0"/>
              <a:t>DBS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7186"/>
            <a:ext cx="10515600" cy="523076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COURSE QUALIFICATION REQUIRED 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for Level 6 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Certificate in Business &amp; 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Language &amp; Higher Certificates with a minimum of PASS in one of the below 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IELTS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4.5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50800" indent="0">
              <a:buNone/>
            </a:pPr>
            <a:r>
              <a:rPr lang="en-IE" sz="2400" dirty="0" err="1" smtClean="0">
                <a:solidFill>
                  <a:schemeClr val="accent1">
                    <a:lumMod val="50000"/>
                  </a:schemeClr>
                </a:solidFill>
              </a:rPr>
              <a:t>Devlet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(State High School Diploma) 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0800" indent="0">
              <a:buNone/>
            </a:pPr>
            <a:r>
              <a:rPr lang="en-IE" sz="2400" dirty="0" err="1" smtClean="0">
                <a:solidFill>
                  <a:schemeClr val="accent1">
                    <a:lumMod val="50000"/>
                  </a:schemeClr>
                </a:solidFill>
              </a:rPr>
              <a:t>Devlet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Meslek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 smtClean="0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(State Vocational or Trade High School Diploma) </a:t>
            </a:r>
          </a:p>
          <a:p>
            <a:pPr marL="50800" indent="0">
              <a:buNone/>
            </a:pP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Bitirme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(Private High School Finishing Diploma) </a:t>
            </a:r>
          </a:p>
          <a:p>
            <a:pPr marL="50800" indent="0">
              <a:buNone/>
            </a:pPr>
            <a:endParaRPr lang="en-I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0800" indent="0">
              <a:buNone/>
            </a:pP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COURSE 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QUALIFICATION REQUIRED  for Level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7 Ordinary Bachelors 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Degree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 with minimum of 50% in one of the below 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IELTS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5.5</a:t>
            </a:r>
            <a:endParaRPr lang="en-I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0800" indent="0">
              <a:buNone/>
            </a:pPr>
            <a:r>
              <a:rPr lang="en-IE" sz="2400" dirty="0" err="1" smtClean="0">
                <a:solidFill>
                  <a:schemeClr val="accent1">
                    <a:lumMod val="50000"/>
                  </a:schemeClr>
                </a:solidFill>
              </a:rPr>
              <a:t>Devlet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(State High School Diploma) </a:t>
            </a:r>
          </a:p>
          <a:p>
            <a:pPr marL="50800" indent="0">
              <a:buNone/>
            </a:pP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Devlet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Meslek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(State Vocational or Trade High School Diploma) </a:t>
            </a:r>
          </a:p>
          <a:p>
            <a:pPr marL="50800" indent="0">
              <a:buNone/>
            </a:pP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Bitirme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(Private High School Finishing Diploma) </a:t>
            </a:r>
          </a:p>
          <a:p>
            <a:pPr marL="50800" indent="0">
              <a:buNone/>
            </a:pPr>
            <a:r>
              <a:rPr lang="en-IE" sz="2400" dirty="0"/>
              <a:t> </a:t>
            </a:r>
          </a:p>
          <a:p>
            <a:pPr marL="50800" indent="0">
              <a:buNone/>
            </a:pP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263512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Entry Requirements at </a:t>
            </a:r>
            <a:r>
              <a:rPr lang="en-GB" dirty="0"/>
              <a:t>DBS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7186"/>
            <a:ext cx="10515600" cy="523076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COURSE 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QUALIFICATION REQUIRED  for Level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 8 Honours Bachelors Degree  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with a minimum of 65% in one of the below with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IELTS 6.0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0800" indent="0">
              <a:buNone/>
            </a:pPr>
            <a:r>
              <a:rPr lang="en-IE" sz="2400" dirty="0" err="1" smtClean="0">
                <a:solidFill>
                  <a:schemeClr val="accent1">
                    <a:lumMod val="50000"/>
                  </a:schemeClr>
                </a:solidFill>
              </a:rPr>
              <a:t>Devlet</a:t>
            </a:r>
            <a:r>
              <a:rPr lang="en-I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Teknik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(State Technical 4-Year High School Diploma) </a:t>
            </a:r>
            <a:endParaRPr lang="en-I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0800" indent="0">
              <a:buNone/>
            </a:pP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Devlet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(State High School Diploma) </a:t>
            </a:r>
          </a:p>
          <a:p>
            <a:pPr marL="50800" indent="0">
              <a:buNone/>
            </a:pP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Devlet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Meslek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(State Vocational or Trade High School Diploma) </a:t>
            </a:r>
          </a:p>
          <a:p>
            <a:pPr marL="50800" indent="0">
              <a:buNone/>
            </a:pP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Lise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Bitirme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accent1">
                    <a:lumMod val="50000"/>
                  </a:schemeClr>
                </a:solidFill>
              </a:rPr>
              <a:t>Diplomasi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 (Private High School Finishing Diploma) </a:t>
            </a:r>
          </a:p>
          <a:p>
            <a:pPr marL="50800" indent="0">
              <a:buNone/>
            </a:pP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0800" indent="0">
              <a:buNone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COURSE QUALIFICATION REQUIRED  for Level 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9 Masters Degree  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IELTS </a:t>
            </a:r>
            <a:r>
              <a:rPr lang="en-IE" sz="2400" b="1" dirty="0" smtClean="0">
                <a:solidFill>
                  <a:schemeClr val="accent1">
                    <a:lumMod val="50000"/>
                  </a:schemeClr>
                </a:solidFill>
              </a:rPr>
              <a:t>6.0</a:t>
            </a:r>
          </a:p>
          <a:p>
            <a:pPr marL="5080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Bachelor Degree in relevant or non-relevant discipline as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appropriate with A minimum of second class or CGPA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 2.00/PASS, 3.00 – 3.49/ HONOURS, 3.50 – 4.00/ FIRST)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0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 dirty="0" smtClean="0"/>
              <a:t>Tuition Fees at </a:t>
            </a:r>
            <a:r>
              <a:rPr lang="en-GB" dirty="0"/>
              <a:t>DBS</a:t>
            </a:r>
            <a:endParaRPr dirty="0"/>
          </a:p>
        </p:txBody>
      </p:sp>
      <p:sp>
        <p:nvSpPr>
          <p:cNvPr id="245" name="Google Shape;245;p15"/>
          <p:cNvSpPr txBox="1"/>
          <p:nvPr/>
        </p:nvSpPr>
        <p:spPr>
          <a:xfrm>
            <a:off x="1676400" y="1953243"/>
            <a:ext cx="8470490" cy="328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r>
              <a:rPr lang="en-GB" sz="259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 Year Certificate in Business &amp; Language at €6200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endParaRPr lang="en-GB"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r>
              <a:rPr lang="en-GB" sz="259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Months Pre Masters/ Pre Under Graduate at €1990</a:t>
            </a:r>
            <a: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84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Arial"/>
              <a:buNone/>
            </a:pPr>
            <a:endParaRPr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r>
              <a:rPr lang="en-GB" sz="259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year Undergraduate programs at €9850 with a scholarship option of €500 in Year 1 &amp; 2 and €1900 in year 3</a:t>
            </a:r>
            <a: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84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Arial"/>
              <a:buNone/>
            </a:pPr>
            <a:endParaRPr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r>
              <a:rPr lang="en-GB" sz="259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 year Post Graduate program at €12000 with a scholarship option of €1000</a:t>
            </a:r>
            <a:endParaRPr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 dirty="0" smtClean="0"/>
              <a:t>Intakes at </a:t>
            </a:r>
            <a:r>
              <a:rPr lang="en-GB" dirty="0"/>
              <a:t>DBS</a:t>
            </a:r>
            <a:endParaRPr dirty="0"/>
          </a:p>
        </p:txBody>
      </p:sp>
      <p:sp>
        <p:nvSpPr>
          <p:cNvPr id="245" name="Google Shape;245;p15"/>
          <p:cNvSpPr txBox="1"/>
          <p:nvPr/>
        </p:nvSpPr>
        <p:spPr>
          <a:xfrm>
            <a:off x="1676400" y="1682827"/>
            <a:ext cx="8470490" cy="422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r>
              <a:rPr lang="en-GB" sz="259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January 2020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endParaRPr lang="en-GB"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r>
              <a:rPr lang="en-GB" sz="259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April 2020</a:t>
            </a:r>
            <a: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•"/>
            </a:pPr>
            <a:r>
              <a:rPr lang="en-GB" sz="259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September 2020</a:t>
            </a:r>
            <a: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9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2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 dirty="0"/>
              <a:t>Career Services</a:t>
            </a:r>
            <a:endParaRPr dirty="0"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3266380" y="1057316"/>
            <a:ext cx="6679875" cy="4825050"/>
            <a:chOff x="257772" y="-151517"/>
            <a:chExt cx="6679875" cy="4825050"/>
          </a:xfrm>
        </p:grpSpPr>
        <p:sp>
          <p:nvSpPr>
            <p:cNvPr id="253" name="Google Shape;253;p16"/>
            <p:cNvSpPr/>
            <p:nvPr/>
          </p:nvSpPr>
          <p:spPr>
            <a:xfrm>
              <a:off x="916463" y="-29938"/>
              <a:ext cx="4703471" cy="47034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835" y="4837"/>
                  </a:moveTo>
                  <a:lnTo>
                    <a:pt x="71835" y="4837"/>
                  </a:lnTo>
                  <a:cubicBezTo>
                    <a:pt x="98681" y="10597"/>
                    <a:pt x="117483" y="34848"/>
                    <a:pt x="116372" y="62282"/>
                  </a:cubicBezTo>
                  <a:cubicBezTo>
                    <a:pt x="115261" y="89717"/>
                    <a:pt x="94561" y="112368"/>
                    <a:pt x="67337" y="115939"/>
                  </a:cubicBezTo>
                  <a:cubicBezTo>
                    <a:pt x="40113" y="119510"/>
                    <a:pt x="14272" y="102963"/>
                    <a:pt x="6123" y="76742"/>
                  </a:cubicBezTo>
                  <a:cubicBezTo>
                    <a:pt x="-2025" y="50522"/>
                    <a:pt x="9887" y="22243"/>
                    <a:pt x="34340" y="9755"/>
                  </a:cubicBezTo>
                  <a:lnTo>
                    <a:pt x="33011" y="6444"/>
                  </a:lnTo>
                  <a:lnTo>
                    <a:pt x="40225" y="10729"/>
                  </a:lnTo>
                  <a:lnTo>
                    <a:pt x="38157" y="19267"/>
                  </a:lnTo>
                  <a:lnTo>
                    <a:pt x="36829" y="15958"/>
                  </a:lnTo>
                  <a:lnTo>
                    <a:pt x="36829" y="15958"/>
                  </a:lnTo>
                  <a:cubicBezTo>
                    <a:pt x="15446" y="27208"/>
                    <a:pt x="5233" y="52193"/>
                    <a:pt x="12613" y="75200"/>
                  </a:cubicBezTo>
                  <a:cubicBezTo>
                    <a:pt x="19993" y="98208"/>
                    <a:pt x="42833" y="112590"/>
                    <a:pt x="66771" y="109302"/>
                  </a:cubicBezTo>
                  <a:cubicBezTo>
                    <a:pt x="90709" y="106015"/>
                    <a:pt x="108826" y="86008"/>
                    <a:pt x="109730" y="61862"/>
                  </a:cubicBezTo>
                  <a:cubicBezTo>
                    <a:pt x="110635" y="37717"/>
                    <a:pt x="94064" y="16411"/>
                    <a:pt x="70440" y="11342"/>
                  </a:cubic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2557611" y="-151517"/>
              <a:ext cx="1421176" cy="10242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 txBox="1"/>
            <p:nvPr/>
          </p:nvSpPr>
          <p:spPr>
            <a:xfrm>
              <a:off x="2607609" y="-101519"/>
              <a:ext cx="1321180" cy="924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Extra Curricular Activities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4520910" y="554141"/>
              <a:ext cx="1502351" cy="10053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 txBox="1"/>
            <p:nvPr/>
          </p:nvSpPr>
          <p:spPr>
            <a:xfrm>
              <a:off x="4569990" y="603221"/>
              <a:ext cx="1404191" cy="907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Learning and Disability Support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4896088" y="2087249"/>
              <a:ext cx="2041559" cy="140837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4964839" y="2156000"/>
              <a:ext cx="1904057" cy="127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International  Student Support: accommodation, financial, visa advice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057625" y="3603164"/>
              <a:ext cx="1655043" cy="9935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3106128" y="3651667"/>
              <a:ext cx="1558037" cy="896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Empowering Students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1195829" y="3460431"/>
              <a:ext cx="1312064" cy="104611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1246896" y="3511498"/>
              <a:ext cx="1209930" cy="943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Student Welfare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57772" y="2220599"/>
              <a:ext cx="1312064" cy="9513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304215" y="2267042"/>
              <a:ext cx="1219178" cy="858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Counselling Options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338440" y="496391"/>
              <a:ext cx="1600282" cy="107497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390916" y="548867"/>
              <a:ext cx="1495330" cy="97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Employability and Career Development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6"/>
          <p:cNvSpPr txBox="1"/>
          <p:nvPr/>
        </p:nvSpPr>
        <p:spPr>
          <a:xfrm>
            <a:off x="4409913" y="2848528"/>
            <a:ext cx="367176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Careers and </a:t>
            </a:r>
            <a:br>
              <a:rPr lang="en-GB" sz="2400" b="1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Student Experience: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Focus Areas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61613" y="2081521"/>
            <a:ext cx="283601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Study Stay back Options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Ordinary bachelors –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Bachelors – 1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Masters – 2 years</a:t>
            </a:r>
            <a:endParaRPr lang="en-IE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History of Dublin Business School</a:t>
            </a:r>
            <a:endParaRPr/>
          </a:p>
        </p:txBody>
      </p:sp>
      <p:grpSp>
        <p:nvGrpSpPr>
          <p:cNvPr id="88" name="Google Shape;88;p2"/>
          <p:cNvGrpSpPr/>
          <p:nvPr/>
        </p:nvGrpSpPr>
        <p:grpSpPr>
          <a:xfrm>
            <a:off x="-3346457" y="808669"/>
            <a:ext cx="9239915" cy="5720746"/>
            <a:chOff x="-4803043" y="-736137"/>
            <a:chExt cx="9239915" cy="5720746"/>
          </a:xfrm>
        </p:grpSpPr>
        <p:sp>
          <p:nvSpPr>
            <p:cNvPr id="89" name="Google Shape;89;p2"/>
            <p:cNvSpPr/>
            <p:nvPr/>
          </p:nvSpPr>
          <p:spPr>
            <a:xfrm>
              <a:off x="-4803043" y="-736137"/>
              <a:ext cx="5720746" cy="5720746"/>
            </a:xfrm>
            <a:prstGeom prst="blockArc">
              <a:avLst>
                <a:gd name="adj1" fmla="val 18900000"/>
                <a:gd name="adj2" fmla="val 2700000"/>
                <a:gd name="adj3" fmla="val 378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32061" y="332868"/>
              <a:ext cx="4004811" cy="531228"/>
            </a:xfrm>
            <a:prstGeom prst="rect">
              <a:avLst/>
            </a:prstGeom>
            <a:solidFill>
              <a:srgbClr val="293D6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432061" y="332868"/>
              <a:ext cx="4004811" cy="531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6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Established in 1975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9566" y="199040"/>
              <a:ext cx="664036" cy="66403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82247" y="1062033"/>
              <a:ext cx="3624148" cy="531228"/>
            </a:xfrm>
            <a:prstGeom prst="rect">
              <a:avLst/>
            </a:prstGeom>
            <a:solidFill>
              <a:srgbClr val="293D6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782247" y="1062033"/>
              <a:ext cx="3624148" cy="531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6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Acquired LSB College in 1999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50229" y="995629"/>
              <a:ext cx="664036" cy="66403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99080" y="1858621"/>
              <a:ext cx="3507315" cy="531228"/>
            </a:xfrm>
            <a:prstGeom prst="rect">
              <a:avLst/>
            </a:prstGeom>
            <a:solidFill>
              <a:srgbClr val="293D6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899080" y="1858621"/>
              <a:ext cx="3507315" cy="531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6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Acquired by Kaplan Inc. in 2003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67062" y="1792217"/>
              <a:ext cx="664036" cy="66403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2247" y="2655210"/>
              <a:ext cx="3624148" cy="531228"/>
            </a:xfrm>
            <a:prstGeom prst="rect">
              <a:avLst/>
            </a:prstGeom>
            <a:solidFill>
              <a:srgbClr val="293D6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782247" y="2655210"/>
              <a:ext cx="3624148" cy="531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6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Acquired EBS in 2006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0229" y="2588806"/>
              <a:ext cx="664036" cy="66403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01584" y="3451798"/>
              <a:ext cx="4004811" cy="531228"/>
            </a:xfrm>
            <a:prstGeom prst="rect">
              <a:avLst/>
            </a:prstGeom>
            <a:solidFill>
              <a:srgbClr val="293D6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401584" y="3451798"/>
              <a:ext cx="4004811" cy="531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16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Acquired Portobello College in 2007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566" y="3385394"/>
              <a:ext cx="664036" cy="66403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0875" y="1398156"/>
            <a:ext cx="3124950" cy="2083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0875" y="3555908"/>
            <a:ext cx="3138735" cy="20943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What our students say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863622" y="1154789"/>
            <a:ext cx="6606854" cy="369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74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80"/>
              <a:buFont typeface="Arial"/>
              <a:buNone/>
            </a:pPr>
            <a:endParaRPr sz="238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210"/>
              <a:buFont typeface="Arial"/>
              <a:buNone/>
            </a:pPr>
            <a:r>
              <a:rPr lang="en-GB" sz="221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“I first considered DBS when I heard about the great reputation they had in the business industry, and the admissions team were very good. After my three years of study I know that I made the right decision. I have made great friends from all corners of the world, and learned about different cultures. I was hugely inspired by the talented lecturers, and not only gained professional knowledge, but I also learnt how to work as a team and gained a lot of confidence. I feel like I am really well equipped to begin my career now!” </a:t>
            </a:r>
            <a:endParaRPr sz="221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1005277" y="4846911"/>
            <a:ext cx="64651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Fangfang Chen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Student of the Year 2014 </a:t>
            </a:r>
            <a:endParaRPr sz="2000" b="1" i="1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BA (Hons) Accounting and Finance </a:t>
            </a:r>
            <a:endParaRPr/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3">
            <a:alphaModFix/>
          </a:blip>
          <a:srcRect l="13411"/>
          <a:stretch/>
        </p:blipFill>
        <p:spPr>
          <a:xfrm>
            <a:off x="8179963" y="1546622"/>
            <a:ext cx="3526555" cy="271482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Accommodation</a:t>
            </a: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1676400" y="1962150"/>
            <a:ext cx="7527925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Residences</a:t>
            </a:r>
            <a:endParaRPr/>
          </a:p>
          <a:p>
            <a:pPr marL="341313" marR="0" lvl="0" indent="-16351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3" marR="0" lvl="0" indent="-34131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Host Families</a:t>
            </a:r>
            <a:endParaRPr sz="280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3" marR="0" lvl="0" indent="-341313" algn="l" rtl="0">
              <a:spcBef>
                <a:spcPts val="500"/>
              </a:spcBef>
              <a:spcAft>
                <a:spcPts val="0"/>
              </a:spcAft>
              <a:buNone/>
            </a:pPr>
            <a:endParaRPr sz="280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3" marR="0" lvl="0" indent="-34131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Rent apartments www.daft.ie</a:t>
            </a:r>
            <a:endParaRPr sz="280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3" marR="0" lvl="0" indent="-34131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3" marR="0" lvl="0" indent="-34131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www.dbs-students.com/accommodation</a:t>
            </a:r>
            <a:endParaRPr/>
          </a:p>
        </p:txBody>
      </p:sp>
      <p:pic>
        <p:nvPicPr>
          <p:cNvPr id="283" name="Google Shape;2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2316" y="1322079"/>
            <a:ext cx="4629679" cy="308799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Student Services</a:t>
            </a:r>
            <a:endParaRPr/>
          </a:p>
        </p:txBody>
      </p:sp>
      <p:grpSp>
        <p:nvGrpSpPr>
          <p:cNvPr id="289" name="Google Shape;289;p19"/>
          <p:cNvGrpSpPr/>
          <p:nvPr/>
        </p:nvGrpSpPr>
        <p:grpSpPr>
          <a:xfrm>
            <a:off x="2444151" y="1302589"/>
            <a:ext cx="7339241" cy="4386672"/>
            <a:chOff x="1403648" y="1807157"/>
            <a:chExt cx="6264697" cy="3744416"/>
          </a:xfrm>
        </p:grpSpPr>
        <p:pic>
          <p:nvPicPr>
            <p:cNvPr id="290" name="Google Shape;290;p19"/>
            <p:cNvPicPr preferRelativeResize="0"/>
            <p:nvPr/>
          </p:nvPicPr>
          <p:blipFill rotWithShape="1">
            <a:blip r:embed="rId3">
              <a:alphaModFix/>
            </a:blip>
            <a:srcRect l="19007" t="39616" r="32844" b="6385"/>
            <a:stretch/>
          </p:blipFill>
          <p:spPr>
            <a:xfrm>
              <a:off x="1403648" y="1807157"/>
              <a:ext cx="6264697" cy="374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9"/>
            <p:cNvPicPr preferRelativeResize="0"/>
            <p:nvPr/>
          </p:nvPicPr>
          <p:blipFill rotWithShape="1">
            <a:blip r:embed="rId3">
              <a:alphaModFix/>
            </a:blip>
            <a:srcRect l="19007" t="46577" r="60720" b="45115"/>
            <a:stretch/>
          </p:blipFill>
          <p:spPr>
            <a:xfrm>
              <a:off x="1763688" y="1807157"/>
              <a:ext cx="3888432" cy="4697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Clubs and Societies</a:t>
            </a:r>
            <a:endParaRPr/>
          </a:p>
        </p:txBody>
      </p:sp>
      <p:pic>
        <p:nvPicPr>
          <p:cNvPr id="297" name="Google Shape;2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3" y="1877713"/>
            <a:ext cx="3484399" cy="26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653" y="1877713"/>
            <a:ext cx="3483292" cy="26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4696" y="1877713"/>
            <a:ext cx="3529240" cy="26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Sports</a:t>
            </a: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779253" y="4749656"/>
            <a:ext cx="325591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A9B"/>
              </a:buClr>
              <a:buSzPts val="1800"/>
              <a:buFont typeface="Calibri"/>
              <a:buNone/>
            </a:pPr>
            <a:r>
              <a:rPr lang="en-GB" sz="1800" b="1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Soccer: Bob Eustace Cup </a:t>
            </a:r>
            <a:br>
              <a:rPr lang="en-GB" sz="1800" b="1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Champions 2017, 2018 and 2019</a:t>
            </a:r>
            <a:endParaRPr sz="1800" b="1">
              <a:solidFill>
                <a:srgbClr val="005A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622" y="1611906"/>
            <a:ext cx="3528392" cy="295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253" y="1611906"/>
            <a:ext cx="3240360" cy="2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1"/>
          <p:cNvSpPr txBox="1"/>
          <p:nvPr/>
        </p:nvSpPr>
        <p:spPr>
          <a:xfrm>
            <a:off x="4318622" y="4737531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Basketball: Champions 2018</a:t>
            </a:r>
            <a:endParaRPr/>
          </a:p>
        </p:txBody>
      </p:sp>
      <p:pic>
        <p:nvPicPr>
          <p:cNvPr id="309" name="Google Shape;309;p21"/>
          <p:cNvPicPr preferRelativeResize="0"/>
          <p:nvPr/>
        </p:nvPicPr>
        <p:blipFill rotWithShape="1">
          <a:blip r:embed="rId5">
            <a:alphaModFix/>
          </a:blip>
          <a:srcRect l="10926" r="12550"/>
          <a:stretch/>
        </p:blipFill>
        <p:spPr>
          <a:xfrm>
            <a:off x="8471140" y="1543325"/>
            <a:ext cx="3472912" cy="302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1"/>
          <p:cNvSpPr txBox="1"/>
          <p:nvPr/>
        </p:nvSpPr>
        <p:spPr>
          <a:xfrm>
            <a:off x="8146023" y="4737531"/>
            <a:ext cx="3528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Cricket: Intervarsity </a:t>
            </a:r>
            <a:br>
              <a:rPr lang="en-GB" sz="1800" b="1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>
                <a:solidFill>
                  <a:srgbClr val="005A9B"/>
                </a:solidFill>
                <a:latin typeface="Calibri"/>
                <a:ea typeface="Calibri"/>
                <a:cs typeface="Calibri"/>
                <a:sym typeface="Calibri"/>
              </a:rPr>
              <a:t>Champions 2019</a:t>
            </a:r>
            <a:endParaRPr sz="1800" b="1">
              <a:solidFill>
                <a:srgbClr val="005A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Student Union Officers</a:t>
            </a:r>
            <a:endParaRPr/>
          </a:p>
        </p:txBody>
      </p:sp>
      <p:pic>
        <p:nvPicPr>
          <p:cNvPr id="316" name="Google Shape;3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031" y="1333684"/>
            <a:ext cx="6732240" cy="448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Annual Formal Ball</a:t>
            </a:r>
            <a:endParaRPr/>
          </a:p>
        </p:txBody>
      </p:sp>
      <p:pic>
        <p:nvPicPr>
          <p:cNvPr id="322" name="Google Shape;3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124" y="1513623"/>
            <a:ext cx="6771462" cy="4179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Contact Us</a:t>
            </a:r>
            <a:endParaRPr/>
          </a:p>
        </p:txBody>
      </p:sp>
      <p:pic>
        <p:nvPicPr>
          <p:cNvPr id="328" name="Google Shape;328;p24"/>
          <p:cNvPicPr preferRelativeResize="0"/>
          <p:nvPr/>
        </p:nvPicPr>
        <p:blipFill rotWithShape="1">
          <a:blip r:embed="rId3">
            <a:alphaModFix/>
          </a:blip>
          <a:srcRect l="32063" t="8673" r="4143" b="5760"/>
          <a:stretch/>
        </p:blipFill>
        <p:spPr>
          <a:xfrm>
            <a:off x="6520843" y="216681"/>
            <a:ext cx="4814297" cy="533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4"/>
          <p:cNvSpPr txBox="1"/>
          <p:nvPr/>
        </p:nvSpPr>
        <p:spPr>
          <a:xfrm>
            <a:off x="1676400" y="2322272"/>
            <a:ext cx="3740818" cy="201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2"/>
              </a:buClr>
              <a:buSzPts val="2000"/>
            </a:pPr>
            <a:r>
              <a:rPr lang="en-GB" sz="2000" u="sng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International</a:t>
            </a:r>
            <a:r>
              <a:rPr lang="en-GB" sz="2000" u="sng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@dbs.ie</a:t>
            </a:r>
            <a:r>
              <a:rPr lang="en-GB" sz="2000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u="sng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Prasad.kholli@dbs.ie</a:t>
            </a:r>
            <a:endParaRPr lang="en-GB" sz="20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endParaRPr sz="20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2172"/>
              </a:buClr>
              <a:buSzPts val="2000"/>
              <a:buFont typeface="Calibri"/>
              <a:buNone/>
            </a:pPr>
            <a:endParaRPr sz="20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+353 1 417 </a:t>
            </a:r>
            <a:r>
              <a:rPr lang="en-GB" sz="2000" dirty="0" smtClean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7500</a:t>
            </a: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dirty="0" smtClean="0">
                <a:solidFill>
                  <a:srgbClr val="293D6E"/>
                </a:solidFill>
                <a:latin typeface="Calibri"/>
                <a:cs typeface="Calibri"/>
                <a:sym typeface="Calibri"/>
              </a:rPr>
              <a:t>+91 9553169767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dirty="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www.dbs.ie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dirty="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dirty="0">
              <a:solidFill>
                <a:srgbClr val="293D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About Dublin Business School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676400" y="1682827"/>
            <a:ext cx="5699313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93D6E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Largest independent </a:t>
            </a:r>
            <a:r>
              <a:rPr lang="en-GB" sz="2000" b="0" i="0" u="none" strike="noStrike" cap="none" dirty="0" smtClean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institution </a:t>
            </a: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in Ireland </a:t>
            </a:r>
            <a:endParaRPr sz="2000" b="0" i="0" u="none" strike="noStrike" cap="none" dirty="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293D6E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Pathway programs in Business English, Undergraduate, </a:t>
            </a: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graduate, executive and professional programmes in Business, </a:t>
            </a:r>
            <a:r>
              <a:rPr lang="en-GB" sz="2000" b="0" i="0" u="none" strike="noStrike" cap="none" dirty="0" smtClean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IT, Arts, Psychology, Film </a:t>
            </a: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and Law</a:t>
            </a:r>
            <a:endParaRPr sz="2000" b="0" i="0" u="none" strike="noStrike" cap="none" dirty="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293D6E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Part of Kaplan, Inc., the education division of  Graham Holdings Company </a:t>
            </a:r>
            <a:endParaRPr dirty="0"/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293D6E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Kaplan Inc. the world leader in education, serves more than one million students per year</a:t>
            </a:r>
            <a:endParaRPr sz="2000" b="0" i="0" u="none" strike="noStrike" cap="none" dirty="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50302"/>
          <a:stretch/>
        </p:blipFill>
        <p:spPr>
          <a:xfrm>
            <a:off x="7681745" y="2036510"/>
            <a:ext cx="3980899" cy="294955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Why Dublin Business School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2452544" y="2065753"/>
            <a:ext cx="27645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GB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9,500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 students</a:t>
            </a:r>
            <a:endParaRPr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8268" y="3373880"/>
            <a:ext cx="870874" cy="7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3050037" y="3514716"/>
            <a:ext cx="36078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44 years in operation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8353" y="3718687"/>
            <a:ext cx="716275" cy="82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7708210" y="3913651"/>
            <a:ext cx="2400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80 nationalities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6227420" y="2141253"/>
            <a:ext cx="279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100+ accredited programmes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8406" y="4921391"/>
            <a:ext cx="9246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4582331" y="4838307"/>
            <a:ext cx="330804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75+ university partnerships</a:t>
            </a:r>
            <a:b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Worldwide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7226" y="2039874"/>
            <a:ext cx="774400" cy="104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7136" y="1796078"/>
            <a:ext cx="716275" cy="8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Recognition and Accreditation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676400" y="1244979"/>
            <a:ext cx="8487899" cy="3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r>
              <a:rPr lang="en-GB" sz="2000">
                <a:solidFill>
                  <a:srgbClr val="293D6E"/>
                </a:solidFill>
                <a:latin typeface="Calibri"/>
                <a:ea typeface="Calibri"/>
                <a:cs typeface="Calibri"/>
                <a:sym typeface="Calibri"/>
              </a:rPr>
              <a:t>Over 100 accredited courses recognised internationally</a:t>
            </a:r>
            <a:endParaRPr sz="2000">
              <a:solidFill>
                <a:srgbClr val="293D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920" y="2364237"/>
            <a:ext cx="1303387" cy="140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7722" y="2444385"/>
            <a:ext cx="2043022" cy="12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8698" y="4331500"/>
            <a:ext cx="1482046" cy="144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7089" y="2297557"/>
            <a:ext cx="1589182" cy="149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66585" y="4277894"/>
            <a:ext cx="2395427" cy="107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Image result for Law Society of Ireland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33219" y="4568327"/>
            <a:ext cx="1584176" cy="103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No automatic alt text available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87422" y="4307708"/>
            <a:ext cx="1494906" cy="149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1638" y="2600248"/>
            <a:ext cx="198962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Partners and Agents Worldwide</a:t>
            </a:r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1552756" y="1527551"/>
            <a:ext cx="9652656" cy="4467111"/>
            <a:chOff x="1787964" y="1682827"/>
            <a:chExt cx="8641069" cy="3998963"/>
          </a:xfrm>
        </p:grpSpPr>
        <p:pic>
          <p:nvPicPr>
            <p:cNvPr id="149" name="Google Shape;149;p6" descr="https://unalux.files.wordpress.com/2011/12/world-map-blank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87964" y="1682827"/>
              <a:ext cx="8641069" cy="3998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6"/>
            <p:cNvSpPr/>
            <p:nvPr/>
          </p:nvSpPr>
          <p:spPr>
            <a:xfrm>
              <a:off x="4206782" y="4419131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3702726" y="2618931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7375134" y="3411019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502926" y="2474915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214894" y="2779715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358910" y="2600946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007685" y="3771059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8245562" y="3050979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6583046" y="3122987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522683" y="2186883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666699" y="2258891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5666699" y="2729383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522683" y="2609330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30918" y="3699051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478590" y="2753346"/>
              <a:ext cx="144016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Awards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l="10733" t="17778" r="9163" b="22221"/>
          <a:stretch/>
        </p:blipFill>
        <p:spPr>
          <a:xfrm>
            <a:off x="2290916" y="4138594"/>
            <a:ext cx="1484137" cy="151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 l="10000" t="14599" r="12500" b="30532"/>
          <a:stretch/>
        </p:blipFill>
        <p:spPr>
          <a:xfrm>
            <a:off x="5172824" y="4138594"/>
            <a:ext cx="1479907" cy="151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5">
            <a:alphaModFix/>
          </a:blip>
          <a:srcRect l="27500" b="53555"/>
          <a:stretch/>
        </p:blipFill>
        <p:spPr>
          <a:xfrm>
            <a:off x="7970745" y="4138594"/>
            <a:ext cx="1430577" cy="151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3492" y="1777167"/>
            <a:ext cx="1328421" cy="19600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1033" y="1762542"/>
            <a:ext cx="1328421" cy="19600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68410" y="1791793"/>
            <a:ext cx="1328421" cy="193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25951" y="1772010"/>
            <a:ext cx="1328421" cy="193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Why Dublin?</a:t>
            </a:r>
            <a:endParaRPr/>
          </a:p>
        </p:txBody>
      </p:sp>
      <p:graphicFrame>
        <p:nvGraphicFramePr>
          <p:cNvPr id="182" name="Google Shape;182;p8"/>
          <p:cNvGraphicFramePr/>
          <p:nvPr/>
        </p:nvGraphicFramePr>
        <p:xfrm>
          <a:off x="1283230" y="2157645"/>
          <a:ext cx="9473925" cy="29668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70A5DA"/>
                    </a:gs>
                    <a:gs pos="50000">
                      <a:srgbClr val="539BDB"/>
                    </a:gs>
                    <a:gs pos="100000">
                      <a:srgbClr val="4288C8"/>
                    </a:gs>
                  </a:gsLst>
                  <a:lin ang="5400000" scaled="0"/>
                </a:gradFill>
                <a:tableStyleId>{DDEE29E8-5484-4449-9472-5E08EAF7581C}</a:tableStyleId>
              </a:tblPr>
              <a:tblGrid>
                <a:gridCol w="402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Ireland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Dublin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Friendly people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Cosmopolitan 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Safe, peaceful and green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Safe and friendly 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Simple visa process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Friendly, youthful international atmosphere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Graduate work opportunities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Part - time work opportunities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English speaking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All major embassies within easy reach of the college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Established educational tradition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Easy access to European cities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Euro currency 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GB" sz="1800"/>
                        <a:t>Always in ‘Top 10’ most popular study destination's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GB"/>
              <a:t>Famous Places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l="40557" t="42071" r="40353" b="34901"/>
          <a:stretch/>
        </p:blipFill>
        <p:spPr>
          <a:xfrm>
            <a:off x="5855784" y="3687965"/>
            <a:ext cx="2270050" cy="19333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l="41418" t="43491" r="41460" b="35838"/>
          <a:stretch/>
        </p:blipFill>
        <p:spPr>
          <a:xfrm>
            <a:off x="3761128" y="1475880"/>
            <a:ext cx="2087625" cy="20604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5">
            <a:alphaModFix/>
          </a:blip>
          <a:srcRect l="39446" t="40466" r="39518" b="31940"/>
          <a:stretch/>
        </p:blipFill>
        <p:spPr>
          <a:xfrm>
            <a:off x="3768159" y="3536579"/>
            <a:ext cx="2087625" cy="2084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6">
            <a:alphaModFix/>
          </a:blip>
          <a:srcRect l="42754" t="44248" r="42659" b="35787"/>
          <a:stretch/>
        </p:blipFill>
        <p:spPr>
          <a:xfrm>
            <a:off x="1507791" y="1475880"/>
            <a:ext cx="2253338" cy="22123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2" name="Google Shape;192;p9" descr="https://farm4.staticflickr.com/3250/2756847029_7fd6cc4f59_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5834" y="3536830"/>
            <a:ext cx="2262878" cy="20844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3" name="Google Shape;193;p9" descr="http://www.bunratty.ie/photo-gallery/image?view=image&amp;format=raw&amp;type=orig&amp;id=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5834" y="1475878"/>
            <a:ext cx="2262878" cy="20607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4" name="Google Shape;194;p9" descr="http://upload.wikimedia.org/wikipedia/commons/4/48/Molly_Malone_073007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07791" y="3688214"/>
            <a:ext cx="2260368" cy="19330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5" name="Google Shape;195;p9" descr="http://www.captureme.ie/blog/wp-content/uploads/2013/07/Giants-Causeway.jpg"/>
          <p:cNvPicPr preferRelativeResize="0"/>
          <p:nvPr/>
        </p:nvPicPr>
        <p:blipFill rotWithShape="1">
          <a:blip r:embed="rId10">
            <a:alphaModFix/>
          </a:blip>
          <a:srcRect l="17686" r="17493"/>
          <a:stretch/>
        </p:blipFill>
        <p:spPr>
          <a:xfrm>
            <a:off x="5848753" y="1475877"/>
            <a:ext cx="2277081" cy="22123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868</Words>
  <Application>Microsoft Office PowerPoint</Application>
  <PresentationFormat>Widescreen</PresentationFormat>
  <Paragraphs>165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Noto Sans Symbols</vt:lpstr>
      <vt:lpstr>Office Theme</vt:lpstr>
      <vt:lpstr>PowerPoint Presentation</vt:lpstr>
      <vt:lpstr>History of Dublin Business School</vt:lpstr>
      <vt:lpstr>About Dublin Business School</vt:lpstr>
      <vt:lpstr>Why Dublin Business School</vt:lpstr>
      <vt:lpstr>Recognition and Accreditation</vt:lpstr>
      <vt:lpstr>Partners and Agents Worldwide</vt:lpstr>
      <vt:lpstr>Awards</vt:lpstr>
      <vt:lpstr>Why Dublin?</vt:lpstr>
      <vt:lpstr>Famous Places</vt:lpstr>
      <vt:lpstr>Why DBS?</vt:lpstr>
      <vt:lpstr>Graduation</vt:lpstr>
      <vt:lpstr>Europe’s Tech Hub</vt:lpstr>
      <vt:lpstr>UG Programmes at DBS</vt:lpstr>
      <vt:lpstr>Postgraduate Programmes at DBS</vt:lpstr>
      <vt:lpstr>Entry Requirements at DBS</vt:lpstr>
      <vt:lpstr>Entry Requirements at DBS</vt:lpstr>
      <vt:lpstr>Tuition Fees at DBS</vt:lpstr>
      <vt:lpstr>Intakes at DBS</vt:lpstr>
      <vt:lpstr>Career Services</vt:lpstr>
      <vt:lpstr>What our students say</vt:lpstr>
      <vt:lpstr>Accommodation</vt:lpstr>
      <vt:lpstr>Student Services</vt:lpstr>
      <vt:lpstr>Clubs and Societies</vt:lpstr>
      <vt:lpstr>Sports</vt:lpstr>
      <vt:lpstr>Student Union Officers</vt:lpstr>
      <vt:lpstr>Annual Formal Ball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Ennis</dc:creator>
  <cp:lastModifiedBy>Prasad Reddy Kholli</cp:lastModifiedBy>
  <cp:revision>6</cp:revision>
  <dcterms:created xsi:type="dcterms:W3CDTF">2019-06-20T09:06:14Z</dcterms:created>
  <dcterms:modified xsi:type="dcterms:W3CDTF">2019-11-12T16:28:22Z</dcterms:modified>
</cp:coreProperties>
</file>